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15" r:id="rId2"/>
    <p:sldId id="258" r:id="rId3"/>
    <p:sldId id="355" r:id="rId4"/>
    <p:sldId id="353" r:id="rId5"/>
    <p:sldId id="354" r:id="rId6"/>
    <p:sldId id="356" r:id="rId7"/>
    <p:sldId id="332" r:id="rId8"/>
    <p:sldId id="259" r:id="rId9"/>
    <p:sldId id="300" r:id="rId10"/>
    <p:sldId id="295" r:id="rId11"/>
    <p:sldId id="309" r:id="rId12"/>
    <p:sldId id="296" r:id="rId13"/>
    <p:sldId id="335" r:id="rId14"/>
    <p:sldId id="338" r:id="rId15"/>
    <p:sldId id="294" r:id="rId16"/>
    <p:sldId id="360" r:id="rId17"/>
    <p:sldId id="359" r:id="rId18"/>
    <p:sldId id="262" r:id="rId19"/>
    <p:sldId id="362" r:id="rId20"/>
    <p:sldId id="363" r:id="rId21"/>
    <p:sldId id="326" r:id="rId22"/>
    <p:sldId id="337" r:id="rId23"/>
    <p:sldId id="305" r:id="rId24"/>
    <p:sldId id="289" r:id="rId25"/>
    <p:sldId id="308" r:id="rId26"/>
    <p:sldId id="292" r:id="rId27"/>
    <p:sldId id="336" r:id="rId28"/>
    <p:sldId id="306" r:id="rId29"/>
    <p:sldId id="293" r:id="rId30"/>
    <p:sldId id="393" r:id="rId31"/>
    <p:sldId id="265" r:id="rId32"/>
    <p:sldId id="266" r:id="rId33"/>
    <p:sldId id="394" r:id="rId34"/>
    <p:sldId id="302" r:id="rId35"/>
    <p:sldId id="268" r:id="rId36"/>
    <p:sldId id="269" r:id="rId37"/>
    <p:sldId id="274" r:id="rId38"/>
    <p:sldId id="320" r:id="rId39"/>
    <p:sldId id="324" r:id="rId40"/>
    <p:sldId id="316" r:id="rId41"/>
    <p:sldId id="323" r:id="rId42"/>
    <p:sldId id="312" r:id="rId43"/>
    <p:sldId id="325" r:id="rId44"/>
    <p:sldId id="340" r:id="rId45"/>
    <p:sldId id="341" r:id="rId46"/>
    <p:sldId id="342" r:id="rId47"/>
    <p:sldId id="343" r:id="rId48"/>
    <p:sldId id="346" r:id="rId49"/>
    <p:sldId id="334" r:id="rId50"/>
    <p:sldId id="345" r:id="rId51"/>
    <p:sldId id="344" r:id="rId52"/>
    <p:sldId id="328" r:id="rId53"/>
    <p:sldId id="331" r:id="rId54"/>
    <p:sldId id="329" r:id="rId55"/>
    <p:sldId id="280" r:id="rId56"/>
    <p:sldId id="281" r:id="rId57"/>
    <p:sldId id="407" r:id="rId58"/>
    <p:sldId id="408" r:id="rId59"/>
    <p:sldId id="409" r:id="rId60"/>
    <p:sldId id="411" r:id="rId61"/>
    <p:sldId id="412" r:id="rId62"/>
    <p:sldId id="413" r:id="rId63"/>
    <p:sldId id="414" r:id="rId64"/>
    <p:sldId id="415" r:id="rId65"/>
    <p:sldId id="420" r:id="rId66"/>
    <p:sldId id="421" r:id="rId67"/>
    <p:sldId id="418" r:id="rId68"/>
    <p:sldId id="423" r:id="rId69"/>
    <p:sldId id="425" r:id="rId70"/>
    <p:sldId id="339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7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41" autoAdjust="0"/>
    <p:restoredTop sz="93556" autoAdjust="0"/>
  </p:normalViewPr>
  <p:slideViewPr>
    <p:cSldViewPr>
      <p:cViewPr varScale="1">
        <p:scale>
          <a:sx n="65" d="100"/>
          <a:sy n="65" d="100"/>
        </p:scale>
        <p:origin x="15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01BD2-1CAC-46DB-9963-07D2BA6D64BF}" type="datetimeFigureOut">
              <a:rPr lang="en-GB" smtClean="0"/>
              <a:t>12/11/2018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143E8-8EAF-40CD-A22F-F17C534E6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4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143E8-8EAF-40CD-A22F-F17C534E6D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0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143E8-8EAF-40CD-A22F-F17C534E6D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143E8-8EAF-40CD-A22F-F17C534E6D5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9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F0EA-59BF-DE4C-B922-7555B426F701}" type="datetime1">
              <a:rPr lang="en-GB" smtClean="0"/>
              <a:t>12/11/2018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3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33F7-33B0-1749-82A1-31A574708777}" type="datetime1">
              <a:rPr lang="en-GB" smtClean="0"/>
              <a:t>12/11/2018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97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7D74-3935-BD42-9460-1E1116C5B7F3}" type="datetime1">
              <a:rPr lang="en-GB" smtClean="0"/>
              <a:t>12/11/2018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16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B01F-67EA-1544-A502-C0A9BD0C6FC0}" type="datetime1">
              <a:rPr lang="en-GB" smtClean="0"/>
              <a:t>12/11/2018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42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CD45-C718-9A42-84F0-C249ABEDBA7B}" type="datetime1">
              <a:rPr lang="en-GB" smtClean="0"/>
              <a:t>12/11/2018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4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635C-B1A6-654E-BE60-2B2AC10A2182}" type="datetime1">
              <a:rPr lang="en-GB" smtClean="0"/>
              <a:t>12/11/2018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86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CA9D2-558A-FA4E-8B22-2D8F2D67FEC7}" type="datetime1">
              <a:rPr lang="en-GB" smtClean="0"/>
              <a:t>12/11/2018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7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FAEC-CD2B-0F49-A8EF-A308D21A67C1}" type="datetime1">
              <a:rPr lang="en-GB" smtClean="0"/>
              <a:t>12/11/2018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5A4B-3DAE-B848-9C1F-28C791529DE1}" type="datetime1">
              <a:rPr lang="en-GB" smtClean="0"/>
              <a:t>12/11/2018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70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F716-96C3-D44E-BEAC-761A9EBB50FB}" type="datetime1">
              <a:rPr lang="en-GB" smtClean="0"/>
              <a:t>12/11/2018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9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607A-C068-654A-8657-C467B66FD2A1}" type="datetime1">
              <a:rPr lang="en-GB" smtClean="0"/>
              <a:t>12/11/2018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0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C24A-C296-DF49-BF49-145D05370295}" type="datetime1">
              <a:rPr lang="en-GB" smtClean="0"/>
              <a:t>12/11/2018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6858-2081-4BDE-97BA-E4A2ED9ED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0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m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4" Type="http://schemas.openxmlformats.org/officeDocument/2006/relationships/image" Target="../media/image29.tm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m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9710" y="4302848"/>
            <a:ext cx="56220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The life history of a 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double star telescope</a:t>
            </a:r>
          </a:p>
          <a:p>
            <a:pPr algn="ctr"/>
            <a:r>
              <a:rPr lang="en-US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Bob Argyle</a:t>
            </a:r>
            <a:endParaRPr lang="en-US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6" descr="dawes-wr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772816"/>
            <a:ext cx="334486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7" descr="dawes-wr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3" y="1772816"/>
            <a:ext cx="3344862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William Rutter Dawes (1799-1868)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W. R. Dawes - 1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251520" y="1700808"/>
            <a:ext cx="8229600" cy="590391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Trained as a physician at St </a:t>
            </a:r>
            <a:r>
              <a:rPr lang="en-GB" sz="2800" dirty="0" err="1" smtClean="0"/>
              <a:t>Barts</a:t>
            </a:r>
            <a:r>
              <a:rPr lang="en-GB" sz="2800" dirty="0" smtClean="0"/>
              <a:t>, London</a:t>
            </a:r>
          </a:p>
          <a:p>
            <a:r>
              <a:rPr lang="en-GB" sz="2800" dirty="0" smtClean="0"/>
              <a:t>Moved to Liverpool in 1826, met William Lassell and became interested in astronomy </a:t>
            </a:r>
          </a:p>
          <a:p>
            <a:r>
              <a:rPr lang="en-GB" sz="2800" dirty="0" smtClean="0"/>
              <a:t>Observer at George Bishop’s observatory (1839 </a:t>
            </a:r>
            <a:r>
              <a:rPr lang="mr-IN" sz="2800" dirty="0" smtClean="0"/>
              <a:t>–</a:t>
            </a:r>
            <a:r>
              <a:rPr lang="en-GB" sz="2800" dirty="0" smtClean="0"/>
              <a:t> 1844)</a:t>
            </a:r>
          </a:p>
          <a:p>
            <a:pPr marL="0" indent="0">
              <a:buNone/>
            </a:pPr>
            <a:r>
              <a:rPr lang="en-GB" sz="2800" dirty="0"/>
              <a:t> </a:t>
            </a:r>
            <a:r>
              <a:rPr lang="en-GB" sz="2800" dirty="0" smtClean="0"/>
              <a:t>    Co-discovered the Crêpe </a:t>
            </a:r>
            <a:r>
              <a:rPr lang="en-GB" sz="2800" dirty="0"/>
              <a:t>R</a:t>
            </a:r>
            <a:r>
              <a:rPr lang="en-GB" sz="2800" dirty="0" smtClean="0"/>
              <a:t>ing of Saturn (with Bond)</a:t>
            </a:r>
          </a:p>
          <a:p>
            <a:pPr marL="0" indent="0">
              <a:buNone/>
            </a:pPr>
            <a:r>
              <a:rPr lang="en-GB" sz="2800" dirty="0"/>
              <a:t> </a:t>
            </a:r>
            <a:r>
              <a:rPr lang="en-GB" sz="2800" dirty="0" smtClean="0"/>
              <a:t>    Received Gold Medal of RAS in 1855 for his work on </a:t>
            </a: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     double stars</a:t>
            </a:r>
          </a:p>
          <a:p>
            <a:pPr marL="0" indent="0">
              <a:buNone/>
            </a:pPr>
            <a:endParaRPr lang="en-GB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letter-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65" y="4005064"/>
            <a:ext cx="4032448" cy="23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 descr="dawes-wr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2237" r="24878" b="63898"/>
          <a:stretch>
            <a:fillRect/>
          </a:stretch>
        </p:blipFill>
        <p:spPr bwMode="auto">
          <a:xfrm>
            <a:off x="2244387" y="264897"/>
            <a:ext cx="4055805" cy="355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>
                    <a:lumMod val="95000"/>
                  </a:schemeClr>
                </a:solidFill>
              </a:rPr>
              <a:t>Airy’s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 Gold Medal address 1855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969541"/>
            <a:ext cx="82296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``Distinguished as Mr Dawes has been by an extraordinary acuteness of vision, and by a habitual, and (as I may say) contemplative precision in the use of his instruments, his observations have commanded a degree of respect which has not often been obtained by the productions of larger instruments</a:t>
            </a:r>
            <a:r>
              <a:rPr lang="en-GB" sz="2800" dirty="0" smtClean="0">
                <a:solidFill>
                  <a:schemeClr val="tx1">
                    <a:lumMod val="95000"/>
                  </a:schemeClr>
                </a:solidFill>
              </a:rPr>
              <a:t>”</a:t>
            </a:r>
            <a:endParaRPr lang="en-GB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3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W. R. Dawes - 2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chemeClr val="tx1">
                    <a:lumMod val="95000"/>
                  </a:schemeClr>
                </a:solidFill>
              </a:rPr>
              <a:t>Moved to </a:t>
            </a:r>
            <a:r>
              <a:rPr lang="en-GB" sz="2800" dirty="0" err="1" smtClean="0">
                <a:solidFill>
                  <a:schemeClr val="tx1">
                    <a:lumMod val="95000"/>
                  </a:schemeClr>
                </a:solidFill>
              </a:rPr>
              <a:t>Haddenham</a:t>
            </a:r>
            <a:r>
              <a:rPr lang="en-GB" sz="2800" dirty="0" smtClean="0">
                <a:solidFill>
                  <a:schemeClr val="tx1">
                    <a:lumMod val="95000"/>
                  </a:schemeClr>
                </a:solidFill>
              </a:rPr>
              <a:t> (Bucks) in 1857</a:t>
            </a:r>
            <a:endParaRPr lang="en-GB" sz="28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GB" sz="2800" dirty="0" smtClean="0"/>
              <a:t>Bought the telescope from Cooke in 1864</a:t>
            </a:r>
          </a:p>
          <a:p>
            <a:pPr marL="0" indent="0">
              <a:buNone/>
            </a:pPr>
            <a:r>
              <a:rPr lang="en-GB" sz="2800" dirty="0" smtClean="0"/>
              <a:t>Rarely used it before his death</a:t>
            </a:r>
          </a:p>
          <a:p>
            <a:pPr marL="0" indent="0">
              <a:buNone/>
            </a:pPr>
            <a:r>
              <a:rPr lang="en-GB" sz="2800" dirty="0" smtClean="0"/>
              <a:t>Derived the Dawes Limit (4”.56/d) which applied to equally bright double stars in a small refractor</a:t>
            </a:r>
          </a:p>
          <a:p>
            <a:pPr marL="0" indent="0">
              <a:buNone/>
            </a:pPr>
            <a:r>
              <a:rPr lang="en-GB" sz="2800" dirty="0" smtClean="0"/>
              <a:t>Completed his catalogue of double star measures just before his death</a:t>
            </a:r>
            <a:endParaRPr lang="en-GB" sz="2800" dirty="0"/>
          </a:p>
          <a:p>
            <a:pPr marL="0" indent="0">
              <a:buNone/>
            </a:pPr>
            <a:endParaRPr lang="en-GB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double-star-catalogue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360863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Derivation of the Dawes Limit</a:t>
            </a:r>
            <a:br>
              <a:rPr lang="en-GB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QJRAS 1867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6459" y="-169022"/>
            <a:ext cx="7793038" cy="1462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Dawes limit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51050" y="1844675"/>
            <a:ext cx="4321175" cy="2592388"/>
          </a:xfrm>
        </p:spPr>
        <p:txBody>
          <a:bodyPr/>
          <a:lstStyle/>
          <a:p>
            <a:pPr eaLnBrk="1" hangingPunct="1"/>
            <a:endParaRPr lang="en-US" altLang="en-US">
              <a:latin typeface="Corbel" charset="0"/>
            </a:endParaRPr>
          </a:p>
        </p:txBody>
      </p:sp>
      <p:pic>
        <p:nvPicPr>
          <p:cNvPr id="15363" name="Picture 7" descr="fig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86" y="907050"/>
            <a:ext cx="5856473" cy="54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9532" y="-155937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Rayleigh limit</a:t>
            </a:r>
          </a:p>
        </p:txBody>
      </p:sp>
      <p:pic>
        <p:nvPicPr>
          <p:cNvPr id="2" name="Picture 4" descr="fig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80688"/>
            <a:ext cx="6624786" cy="557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Dawes limit (</a:t>
            </a:r>
            <a:r>
              <a:rPr lang="en-GB" dirty="0" smtClean="0">
                <a:latin typeface="+mj-lt"/>
              </a:rPr>
              <a:t>empirical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4213" y="1557338"/>
            <a:ext cx="7772400" cy="4572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altLang="en-US" dirty="0" smtClean="0">
                <a:latin typeface="Corbel" pitchFamily="34" charset="0"/>
              </a:rPr>
              <a:t>Usually defined as 4”.56/d(in)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Diameter              Resolution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  (cm)                       (arc secs)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    10                              1.16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    20                             0.58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    30                             0.39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    40                             0.29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 smtClean="0">
                <a:latin typeface="Corbel" pitchFamily="34" charset="0"/>
              </a:rPr>
              <a:t>         100                             0.12</a:t>
            </a:r>
          </a:p>
        </p:txBody>
      </p:sp>
      <p:sp>
        <p:nvSpPr>
          <p:cNvPr id="819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18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032A509-ACC5-314B-9A4A-8661303E44E2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42988" y="0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sz="3200" dirty="0" smtClean="0">
                <a:latin typeface="Calibri" charset="0"/>
                <a:ea typeface="Calibri" charset="0"/>
                <a:cs typeface="Calibri" charset="0"/>
              </a:rPr>
              <a:t>Practical</a:t>
            </a:r>
            <a:r>
              <a:rPr lang="en-GB" altLang="en-US" sz="3200" dirty="0" smtClean="0">
                <a:latin typeface="Consolas" pitchFamily="49" charset="0"/>
              </a:rPr>
              <a:t> </a:t>
            </a:r>
            <a:r>
              <a:rPr lang="en-GB" altLang="en-US" sz="3200" dirty="0" smtClean="0">
                <a:latin typeface="Calibri" charset="0"/>
                <a:ea typeface="Calibri" charset="0"/>
                <a:cs typeface="Calibri" charset="0"/>
              </a:rPr>
              <a:t>limits</a:t>
            </a:r>
            <a:r>
              <a:rPr lang="en-GB" altLang="en-US" sz="3200" dirty="0" smtClean="0">
                <a:latin typeface="Consolas" pitchFamily="49" charset="0"/>
              </a:rPr>
              <a:t> </a:t>
            </a:r>
            <a:r>
              <a:rPr lang="en-GB" altLang="en-US" sz="3200" dirty="0" smtClean="0">
                <a:latin typeface="+mn-lt"/>
              </a:rPr>
              <a:t>of resolution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4294967295"/>
          </p:nvPr>
        </p:nvSpPr>
        <p:spPr>
          <a:xfrm>
            <a:off x="684213" y="981075"/>
            <a:ext cx="9572625" cy="665956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Lewis found: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Equal bright pairs       (5.7, 6.4)         4”.8/d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Equal faint pairs          (8.5, 9.1)         8”.5/d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Unequal pairs               (6.2, 9.5)      16”.5/d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Very unequal pairs     (4.7, 10.4     36”.0/d</a:t>
            </a:r>
          </a:p>
          <a:p>
            <a:pPr eaLnBrk="1" hangingPunct="1">
              <a:buFont typeface="Wingdings" charset="2"/>
              <a:buNone/>
            </a:pPr>
            <a:endParaRPr lang="en-GB" altLang="en-US" sz="2800" dirty="0">
              <a:latin typeface="Corbel" charset="0"/>
            </a:endParaRP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But Aitken found for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Equal bright pairs       (6.9, 7.1)        4”.3/d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2800" dirty="0">
                <a:latin typeface="Corbel" charset="0"/>
              </a:rPr>
              <a:t>Equal faint pairs          (8.8, 9.0)       6”.1/d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83535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en-US" sz="3600" dirty="0" smtClean="0">
                <a:latin typeface="Consolas" pitchFamily="49" charset="0"/>
              </a:rPr>
              <a:t>Brief </a:t>
            </a:r>
            <a:r>
              <a:rPr lang="en-GB" altLang="en-US" sz="3600" dirty="0" err="1" smtClean="0">
                <a:latin typeface="Consolas" pitchFamily="49" charset="0"/>
              </a:rPr>
              <a:t>resumé</a:t>
            </a:r>
            <a:r>
              <a:rPr lang="en-GB" altLang="en-US" sz="3600" dirty="0" smtClean="0">
                <a:latin typeface="Consolas" pitchFamily="49" charset="0"/>
              </a:rPr>
              <a:t> of talk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8011" y="959465"/>
            <a:ext cx="8229600" cy="4525963"/>
          </a:xfrm>
        </p:spPr>
        <p:txBody>
          <a:bodyPr>
            <a:noAutofit/>
          </a:bodyPr>
          <a:lstStyle/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Double and binary stars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The maker: Thomas Cooke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The telescope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The first user: William Rutter Dawes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The telescope moves on:  George Hunt, William Maw, W. J.  Thorrowgood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Coming to Cambridge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The current observing programme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Results; measurement accuracy</a:t>
            </a:r>
          </a:p>
          <a:p>
            <a:pPr marL="593725" indent="-457200"/>
            <a:r>
              <a:rPr lang="en-GB" altLang="en-US" sz="2800" dirty="0" smtClean="0">
                <a:latin typeface="Corbel" pitchFamily="34" charset="0"/>
              </a:rPr>
              <a:t>Publication and current amateur journals</a:t>
            </a:r>
          </a:p>
        </p:txBody>
      </p:sp>
      <p:sp>
        <p:nvSpPr>
          <p:cNvPr id="410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6681693-3283-704D-9CAE-053EE71A518F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Improvement in resolution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13421" y="1027112"/>
            <a:ext cx="8496300" cy="5329238"/>
          </a:xfrm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 smtClean="0">
                <a:latin typeface="+mn-lt"/>
              </a:rPr>
              <a:t>                                                         Separation                Period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Almagest (140AD)                         11 arc mins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First telescopic pair (1617)          15 arc secs       15000 years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Herschel (1800)                             0.5 arc sec               50 years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Burnham and Aitken (1900)        0.1 arc sec                 5 years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Michelson (1920’s)                        0.05 arc sec          100 days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McAlister (speckle)                       0.03 arc sec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 smtClean="0">
              <a:latin typeface="+mn-lt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 smtClean="0">
                <a:latin typeface="+mn-lt"/>
              </a:rPr>
              <a:t>Ground-based arrays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NPOI                                                0.004 arc sec             4 days</a:t>
            </a:r>
          </a:p>
          <a:p>
            <a:pPr marL="136525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2400" dirty="0" smtClean="0">
                <a:latin typeface="+mn-lt"/>
              </a:rPr>
              <a:t>SUSI                                                 0.00005 arc sec           hours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The telescope moves on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Dawes offered the telescope to Cambridge Observatory in 1867 for £580</a:t>
            </a:r>
          </a:p>
          <a:p>
            <a:r>
              <a:rPr lang="en-GB" dirty="0" smtClean="0"/>
              <a:t>J. C. Adams considered it the equal of Struve’s 9.3-inch at Dorpat</a:t>
            </a:r>
          </a:p>
          <a:p>
            <a:r>
              <a:rPr lang="en-GB" dirty="0" smtClean="0"/>
              <a:t>The University Regents decided not to proceed with the purchase</a:t>
            </a:r>
          </a:p>
          <a:p>
            <a:r>
              <a:rPr lang="en-GB" dirty="0" smtClean="0"/>
              <a:t>It was then sold to George Hunt who used it infrequently – on his death it passed to W H Maw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8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Hunt FRAS (1823 - 1896)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11560" y="1530657"/>
            <a:ext cx="80752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Family involved in ironworks and collieries</a:t>
            </a:r>
          </a:p>
          <a:p>
            <a:endParaRPr lang="en-US" sz="2800" dirty="0" smtClean="0"/>
          </a:p>
          <a:p>
            <a:r>
              <a:rPr lang="en-US" sz="2800" dirty="0" smtClean="0"/>
              <a:t>Bought the telescope in 1869 and erected it in </a:t>
            </a:r>
            <a:r>
              <a:rPr lang="en-US" sz="2800" dirty="0" err="1" smtClean="0"/>
              <a:t>Edgbaston</a:t>
            </a:r>
            <a:r>
              <a:rPr lang="en-US" sz="2800" dirty="0" smtClean="0"/>
              <a:t>, later moving to </a:t>
            </a:r>
            <a:r>
              <a:rPr lang="en-US" sz="2800" dirty="0" err="1" smtClean="0"/>
              <a:t>Dulwich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Wrote more than 20 papers on a range of topics</a:t>
            </a:r>
          </a:p>
          <a:p>
            <a:r>
              <a:rPr lang="en-US" sz="2800" dirty="0" smtClean="0"/>
              <a:t>Between 1869 and 1894</a:t>
            </a:r>
            <a:endParaRPr lang="en-US" sz="2800" dirty="0"/>
          </a:p>
          <a:p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8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William Henry Maw (1838 - 1924)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Started work as draughtsman in railway office</a:t>
            </a:r>
          </a:p>
          <a:p>
            <a:r>
              <a:rPr lang="en-GB" dirty="0" smtClean="0"/>
              <a:t>Rose to become head of the office then a consulting engineer</a:t>
            </a:r>
          </a:p>
          <a:p>
            <a:r>
              <a:rPr lang="en-GB" dirty="0" smtClean="0"/>
              <a:t>Founder and  editor of the journal </a:t>
            </a:r>
            <a:r>
              <a:rPr lang="en-GB" i="1" dirty="0" smtClean="0"/>
              <a:t>Engineering </a:t>
            </a:r>
            <a:r>
              <a:rPr lang="en-GB" dirty="0" smtClean="0"/>
              <a:t> for 60 years</a:t>
            </a:r>
          </a:p>
          <a:p>
            <a:r>
              <a:rPr lang="en-GB" dirty="0" smtClean="0"/>
              <a:t>Honorary degree (LL.D) from Glasgow</a:t>
            </a:r>
          </a:p>
          <a:p>
            <a:r>
              <a:rPr lang="en-GB" dirty="0" smtClean="0"/>
              <a:t>Bought telescope from George Hunt in 1896</a:t>
            </a:r>
          </a:p>
          <a:p>
            <a:r>
              <a:rPr lang="en-GB" dirty="0" smtClean="0"/>
              <a:t>Published 731 mean  measures in 5 papers in MNRAS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4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84" y="0"/>
            <a:ext cx="4620432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581128"/>
            <a:ext cx="6264696" cy="1656184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+mn-lt"/>
              </a:rPr>
              <a:t>Maw’s house </a:t>
            </a:r>
            <a:r>
              <a:rPr lang="en-GB" sz="3600" dirty="0" err="1" smtClean="0">
                <a:latin typeface="+mn-lt"/>
              </a:rPr>
              <a:t>Outwood</a:t>
            </a:r>
            <a:r>
              <a:rPr lang="en-GB" sz="3600" dirty="0" smtClean="0">
                <a:latin typeface="+mn-lt"/>
              </a:rPr>
              <a:t>, Surrey</a:t>
            </a:r>
            <a:endParaRPr lang="en-GB" sz="3600" dirty="0">
              <a:latin typeface="+mn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" b="3573"/>
          <a:stretch>
            <a:fillRect/>
          </a:stretch>
        </p:blipFill>
        <p:spPr>
          <a:xfrm>
            <a:off x="693569" y="332656"/>
            <a:ext cx="7756862" cy="4968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 flipV="1">
            <a:off x="6732239" y="6381328"/>
            <a:ext cx="45719" cy="72008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7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cooke-8-inch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28600"/>
            <a:ext cx="7880350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26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36" y="1412776"/>
            <a:ext cx="3462528" cy="48036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43608" y="38086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     W. J. </a:t>
            </a:r>
            <a:r>
              <a:rPr lang="en-US" sz="4400" dirty="0" err="1" smtClean="0">
                <a:solidFill>
                  <a:schemeClr val="tx1">
                    <a:lumMod val="95000"/>
                  </a:schemeClr>
                </a:solidFill>
              </a:rPr>
              <a:t>Thorrowgood</a:t>
            </a:r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 FRAS</a:t>
            </a:r>
            <a:endParaRPr lang="en-US" sz="4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tx1">
                    <a:lumMod val="95000"/>
                  </a:schemeClr>
                </a:solidFill>
              </a:rPr>
              <a:t>William John Thorrowgood (1862 – 1928)</a:t>
            </a:r>
            <a:endParaRPr lang="en-GB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Signals Engineer on Southern Railway</a:t>
            </a:r>
          </a:p>
          <a:p>
            <a:r>
              <a:rPr lang="en-GB" dirty="0" smtClean="0"/>
              <a:t>Bought the telescope in 1927 and installed it in his garden at Wimbledon, London</a:t>
            </a:r>
          </a:p>
          <a:p>
            <a:r>
              <a:rPr lang="en-GB" dirty="0" smtClean="0"/>
              <a:t>Died in 1928 and left the telescope and dome to the RAS</a:t>
            </a:r>
          </a:p>
          <a:p>
            <a:r>
              <a:rPr lang="en-GB" dirty="0" smtClean="0"/>
              <a:t>On loan to Cambridge in 1929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6594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romney-observa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4941168"/>
            <a:ext cx="828092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Thorrowgood’s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dome is till in use 89 years on </a:t>
            </a:r>
            <a:endParaRPr lang="en-U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6344" y="620688"/>
            <a:ext cx="649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Coming to Cambridge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29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Binary stars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5650" y="1557338"/>
            <a:ext cx="7772400" cy="4572000"/>
          </a:xfrm>
        </p:spPr>
        <p:txBody>
          <a:bodyPr/>
          <a:lstStyle/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Gravitationally connected</a:t>
            </a:r>
          </a:p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Multiple stars and hierarchies</a:t>
            </a:r>
          </a:p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Majority of nearby stars are in double or multiple</a:t>
            </a:r>
          </a:p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 systems</a:t>
            </a:r>
          </a:p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Periods range from 5 minutes to millions of years</a:t>
            </a:r>
          </a:p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‘Visual’ binaries are usually separated by less </a:t>
            </a:r>
          </a:p>
          <a:p>
            <a:pPr marL="136525" indent="0" eaLnBrk="1" hangingPunct="1">
              <a:buFont typeface="Wingdings 2" charset="2"/>
              <a:buNone/>
            </a:pPr>
            <a:r>
              <a:rPr lang="en-GB" altLang="en-US" sz="2800">
                <a:latin typeface="Corbel" charset="0"/>
              </a:rPr>
              <a:t>than 5 seconds of arc</a:t>
            </a:r>
          </a:p>
          <a:p>
            <a:pPr marL="136525" indent="0" eaLnBrk="1" hangingPunct="1">
              <a:buFont typeface="Wingdings 2" charset="2"/>
              <a:buNone/>
            </a:pPr>
            <a:endParaRPr lang="en-GB" altLang="en-US" sz="2800">
              <a:latin typeface="Corbe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4915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3D1440-B9BD-AB47-A446-A9C6A519F4B6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49155" name="Picture 2" descr="000025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23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8891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2">
                    <a:satMod val="20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RETEL </a:t>
            </a:r>
            <a:r>
              <a:rPr lang="en-GB" dirty="0" err="1" smtClean="0">
                <a:solidFill>
                  <a:schemeClr val="tx2">
                    <a:satMod val="20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micrometer</a:t>
            </a:r>
            <a:r>
              <a:rPr lang="en-GB" dirty="0" smtClean="0">
                <a:solidFill>
                  <a:schemeClr val="tx2">
                    <a:satMod val="20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- 1</a:t>
            </a:r>
          </a:p>
        </p:txBody>
      </p:sp>
      <p:pic>
        <p:nvPicPr>
          <p:cNvPr id="11269" name="Picture 4" descr="RETEL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8232775" cy="5562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31</a:t>
            </a:fld>
            <a:endParaRPr lang="en-GB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2457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188913"/>
            <a:ext cx="77724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1">
                    <a:lumMod val="95000"/>
                  </a:schemeClr>
                </a:solidFill>
                <a:cs typeface="Consolas" panose="020B0609020204030204" pitchFamily="49" charset="0"/>
              </a:rPr>
              <a:t>RETEL </a:t>
            </a:r>
            <a:r>
              <a:rPr lang="en-GB" sz="3200" dirty="0" err="1" smtClean="0">
                <a:solidFill>
                  <a:schemeClr val="tx1">
                    <a:lumMod val="95000"/>
                  </a:schemeClr>
                </a:solidFill>
                <a:cs typeface="Consolas" panose="020B0609020204030204" pitchFamily="49" charset="0"/>
              </a:rPr>
              <a:t>micrometer</a:t>
            </a:r>
            <a:r>
              <a:rPr lang="en-GB" sz="3200" dirty="0" smtClean="0">
                <a:solidFill>
                  <a:schemeClr val="tx1">
                    <a:lumMod val="95000"/>
                  </a:schemeClr>
                </a:solidFill>
                <a:cs typeface="Consolas" panose="020B0609020204030204" pitchFamily="49" charset="0"/>
              </a:rPr>
              <a:t> – 2 Fitted to the 8-inch Cooke refractor at Cambridge.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  <a:cs typeface="Consolas" panose="020B0609020204030204" pitchFamily="49" charset="0"/>
              </a:rPr>
              <a:t> </a:t>
            </a:r>
          </a:p>
        </p:txBody>
      </p:sp>
      <p:pic>
        <p:nvPicPr>
          <p:cNvPr id="12293" name="Picture 4" descr="RETEL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038" y="1412875"/>
            <a:ext cx="8208962" cy="52927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5017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9FFDA1C-3D5E-774E-917B-1A56002EABD9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Filar micrometer - measurement technique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>
                <a:latin typeface="Corbel" charset="0"/>
              </a:rPr>
              <a:t>     First setting         Second setting</a:t>
            </a:r>
          </a:p>
        </p:txBody>
      </p:sp>
      <p:pic>
        <p:nvPicPr>
          <p:cNvPr id="50181" name="Picture 4" descr="fila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08275"/>
            <a:ext cx="6573838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Cambridge -1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Started 1990 March using a RETEL micrometer</a:t>
            </a:r>
          </a:p>
          <a:p>
            <a:r>
              <a:rPr lang="en-GB" dirty="0" smtClean="0"/>
              <a:t>X2.9 Barlow + 18 mm </a:t>
            </a:r>
            <a:r>
              <a:rPr lang="en-GB" dirty="0" err="1" smtClean="0"/>
              <a:t>Kellner</a:t>
            </a:r>
            <a:r>
              <a:rPr lang="en-GB" dirty="0" smtClean="0"/>
              <a:t> = x460   </a:t>
            </a:r>
          </a:p>
          <a:p>
            <a:r>
              <a:rPr lang="en-GB" dirty="0" smtClean="0"/>
              <a:t>12 micron wires subtend 0”.3</a:t>
            </a:r>
          </a:p>
          <a:p>
            <a:r>
              <a:rPr lang="en-GB" dirty="0" smtClean="0"/>
              <a:t>Scale = 12”.46 per revolution = 24”.93 per mm</a:t>
            </a:r>
          </a:p>
          <a:p>
            <a:r>
              <a:rPr lang="en-GB" dirty="0" smtClean="0"/>
              <a:t>Range of measurement:  0”.4 to 155”</a:t>
            </a:r>
          </a:p>
          <a:p>
            <a:r>
              <a:rPr lang="en-GB" dirty="0" smtClean="0"/>
              <a:t>Bright field illumination (red LED)</a:t>
            </a:r>
          </a:p>
          <a:p>
            <a:r>
              <a:rPr lang="en-GB" dirty="0" smtClean="0"/>
              <a:t>Magnitude limit:  V  ~ 10</a:t>
            </a:r>
          </a:p>
          <a:p>
            <a:r>
              <a:rPr lang="en-GB" dirty="0" smtClean="0"/>
              <a:t>Dec limit:  -20 degrees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1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Cambridge - 2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4294967295"/>
          </p:nvPr>
        </p:nvSpPr>
        <p:spPr>
          <a:xfrm>
            <a:off x="611560" y="1750237"/>
            <a:ext cx="8280400" cy="4752975"/>
          </a:xfrm>
        </p:spPr>
        <p:txBody>
          <a:bodyPr>
            <a:noAutofit/>
          </a:bodyPr>
          <a:lstStyle/>
          <a:p>
            <a:r>
              <a:rPr lang="en-GB" altLang="en-US" sz="3200" dirty="0" smtClean="0"/>
              <a:t>  </a:t>
            </a:r>
            <a:r>
              <a:rPr lang="en-GB" altLang="en-US" dirty="0" smtClean="0"/>
              <a:t>840</a:t>
            </a:r>
            <a:r>
              <a:rPr lang="en-GB" altLang="en-US" sz="3200" dirty="0" smtClean="0"/>
              <a:t> nights</a:t>
            </a:r>
          </a:p>
          <a:p>
            <a:r>
              <a:rPr lang="en-GB" altLang="en-US" sz="3200" dirty="0" smtClean="0"/>
              <a:t>  </a:t>
            </a:r>
            <a:r>
              <a:rPr lang="en-GB" altLang="en-US" dirty="0" smtClean="0"/>
              <a:t>9,250</a:t>
            </a:r>
            <a:r>
              <a:rPr lang="en-GB" altLang="en-US" sz="3200" dirty="0" smtClean="0"/>
              <a:t> individual measures</a:t>
            </a:r>
          </a:p>
          <a:p>
            <a:r>
              <a:rPr lang="en-GB" altLang="en-US" sz="3200" dirty="0" smtClean="0"/>
              <a:t>  </a:t>
            </a:r>
            <a:r>
              <a:rPr lang="en-GB" altLang="en-US" dirty="0" smtClean="0"/>
              <a:t>2,450</a:t>
            </a:r>
            <a:r>
              <a:rPr lang="en-GB" altLang="en-US" sz="3200" dirty="0" smtClean="0"/>
              <a:t> means</a:t>
            </a:r>
          </a:p>
          <a:p>
            <a:r>
              <a:rPr lang="en-GB" altLang="en-US" sz="3200" dirty="0" smtClean="0"/>
              <a:t>  1,680 measures of calibration pairs</a:t>
            </a:r>
          </a:p>
          <a:p>
            <a:r>
              <a:rPr lang="en-GB" altLang="en-US" sz="3200" dirty="0" smtClean="0"/>
              <a:t>  12 micrometer settings per measure –</a:t>
            </a:r>
          </a:p>
          <a:p>
            <a:pPr marL="0" indent="0">
              <a:buNone/>
            </a:pPr>
            <a:r>
              <a:rPr lang="en-GB" altLang="en-US" sz="3200" dirty="0"/>
              <a:t> </a:t>
            </a:r>
            <a:r>
              <a:rPr lang="en-GB" altLang="en-US" sz="3200" dirty="0" smtClean="0"/>
              <a:t>            4 double distance + 4 angles</a:t>
            </a:r>
          </a:p>
          <a:p>
            <a:pPr marL="0" indent="0">
              <a:buNone/>
            </a:pPr>
            <a:r>
              <a:rPr lang="en-GB" altLang="en-US" sz="2400" dirty="0" smtClean="0"/>
              <a:t>    (Calibrations: 6 double-distance and 6 angles at beginning    </a:t>
            </a:r>
          </a:p>
          <a:p>
            <a:pPr marL="0" indent="0">
              <a:buNone/>
            </a:pPr>
            <a:r>
              <a:rPr lang="en-GB" altLang="en-US" sz="2400" dirty="0"/>
              <a:t> </a:t>
            </a:r>
            <a:r>
              <a:rPr lang="en-GB" altLang="en-US" sz="2400" dirty="0" smtClean="0"/>
              <a:t>     and end of night)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35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Cambridge - 3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altLang="en-US" sz="9600" dirty="0" smtClean="0"/>
              <a:t>                      Calibration pairs from </a:t>
            </a:r>
            <a:r>
              <a:rPr lang="en-GB" altLang="en-US" sz="9600" dirty="0" err="1" smtClean="0"/>
              <a:t>Hipparcos</a:t>
            </a:r>
            <a:r>
              <a:rPr lang="en-GB" altLang="en-US" sz="9600" dirty="0" smtClean="0"/>
              <a:t> catalogue</a:t>
            </a:r>
          </a:p>
          <a:p>
            <a:pPr marL="0" indent="0">
              <a:buNone/>
            </a:pPr>
            <a:r>
              <a:rPr lang="en-GB" altLang="en-US" sz="9600" dirty="0" smtClean="0"/>
              <a:t>   </a:t>
            </a:r>
          </a:p>
          <a:p>
            <a:pPr marL="0" indent="0">
              <a:buNone/>
            </a:pPr>
            <a:r>
              <a:rPr lang="en-GB" altLang="en-US" sz="9600" dirty="0" smtClean="0"/>
              <a:t>                                      RA         Dec         n    scale (“)   error(“)</a:t>
            </a:r>
          </a:p>
          <a:p>
            <a:pPr marL="0" indent="0">
              <a:buNone/>
            </a:pPr>
            <a:r>
              <a:rPr lang="en-GB" altLang="en-US" sz="9600" dirty="0" smtClean="0"/>
              <a:t>   iota </a:t>
            </a:r>
            <a:r>
              <a:rPr lang="en-GB" altLang="en-US" sz="9600" dirty="0" err="1" smtClean="0"/>
              <a:t>Cnc</a:t>
            </a:r>
            <a:r>
              <a:rPr lang="en-GB" altLang="en-US" sz="9600" dirty="0" smtClean="0"/>
              <a:t> (30”)        0847     +2846     160     24.86     0.14</a:t>
            </a:r>
          </a:p>
          <a:p>
            <a:pPr marL="0" indent="0">
              <a:buNone/>
            </a:pPr>
            <a:r>
              <a:rPr lang="en-GB" altLang="en-US" sz="9600" dirty="0" smtClean="0"/>
              <a:t>   delta Ori (52”)       0532     -0018      140     24.96     0.12</a:t>
            </a:r>
          </a:p>
          <a:p>
            <a:pPr marL="0" indent="0">
              <a:buNone/>
            </a:pPr>
            <a:r>
              <a:rPr lang="en-GB" altLang="en-US" sz="9600" dirty="0" smtClean="0"/>
              <a:t>   delta Boo (108”)   1526     +3319     120     25.02     0.10</a:t>
            </a:r>
          </a:p>
          <a:p>
            <a:pPr marL="0" indent="0">
              <a:buNone/>
            </a:pPr>
            <a:r>
              <a:rPr lang="en-GB" altLang="en-US" sz="9600" dirty="0" smtClean="0"/>
              <a:t>   theta </a:t>
            </a:r>
            <a:r>
              <a:rPr lang="en-GB" altLang="en-US" sz="9600" dirty="0" err="1" smtClean="0"/>
              <a:t>Ser</a:t>
            </a:r>
            <a:r>
              <a:rPr lang="en-GB" altLang="en-US" sz="9600" dirty="0" smtClean="0"/>
              <a:t> (22”)      1856     +0812       44     24.82      0.13</a:t>
            </a:r>
          </a:p>
          <a:p>
            <a:pPr marL="0" indent="0">
              <a:buNone/>
            </a:pPr>
            <a:r>
              <a:rPr lang="en-GB" altLang="en-US" sz="9600" dirty="0" smtClean="0"/>
              <a:t>   beta </a:t>
            </a:r>
            <a:r>
              <a:rPr lang="en-GB" altLang="en-US" sz="9600" dirty="0" err="1" smtClean="0"/>
              <a:t>Cyg</a:t>
            </a:r>
            <a:r>
              <a:rPr lang="en-GB" altLang="en-US" sz="9600" dirty="0" smtClean="0"/>
              <a:t> (34”)       1931     +2758     230     24.94     0.12</a:t>
            </a:r>
          </a:p>
          <a:p>
            <a:pPr marL="0" indent="0">
              <a:buNone/>
            </a:pPr>
            <a:r>
              <a:rPr lang="en-GB" altLang="en-US" sz="9600" dirty="0" smtClean="0"/>
              <a:t>   alpha </a:t>
            </a:r>
            <a:r>
              <a:rPr lang="en-GB" altLang="en-US" sz="9600" dirty="0" err="1" smtClean="0"/>
              <a:t>CVn</a:t>
            </a:r>
            <a:r>
              <a:rPr lang="en-GB" altLang="en-US" sz="9600" dirty="0" smtClean="0"/>
              <a:t> (19”)     1256    +3819      116    24.92      0.16</a:t>
            </a:r>
          </a:p>
          <a:p>
            <a:pPr marL="0" indent="0">
              <a:buNone/>
            </a:pPr>
            <a:r>
              <a:rPr lang="en-GB" altLang="en-US" sz="9600" dirty="0" smtClean="0"/>
              <a:t>   nu Dra (62”)           1732    +5511        50     24.97     0.11</a:t>
            </a:r>
          </a:p>
          <a:p>
            <a:pPr marL="0" indent="0">
              <a:buNone/>
            </a:pPr>
            <a:r>
              <a:rPr lang="en-GB" altLang="en-US" sz="9600" dirty="0" smtClean="0"/>
              <a:t>   16 </a:t>
            </a:r>
            <a:r>
              <a:rPr lang="en-GB" altLang="en-US" sz="9600" dirty="0" err="1" smtClean="0"/>
              <a:t>Cyg</a:t>
            </a:r>
            <a:r>
              <a:rPr lang="en-GB" altLang="en-US" sz="9600" dirty="0" smtClean="0"/>
              <a:t> (39”)           1850    +3322        85     24.90     0.12</a:t>
            </a:r>
          </a:p>
          <a:p>
            <a:endParaRPr lang="en-GB" altLang="en-US" sz="9600" dirty="0" smtClean="0"/>
          </a:p>
          <a:p>
            <a:pPr marL="0" indent="0">
              <a:buNone/>
            </a:pPr>
            <a:r>
              <a:rPr lang="en-GB" altLang="en-US" sz="9600" dirty="0" smtClean="0"/>
              <a:t>   Weighted mean = 24”.93</a:t>
            </a: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36</a:t>
            </a:fld>
            <a:endParaRPr lang="en-GB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pic>
        <p:nvPicPr>
          <p:cNvPr id="20484" name="Picture 4" descr="P10409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9" y="786136"/>
            <a:ext cx="6058825" cy="530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2962" y="3698"/>
            <a:ext cx="5184576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spc="50" dirty="0">
                <a:ln w="13500">
                  <a:solidFill>
                    <a:srgbClr val="7FD13B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cs typeface="Consolas" panose="020B0609020204030204" pitchFamily="49" charset="0"/>
              </a:rPr>
              <a:t>Observing log</a:t>
            </a:r>
          </a:p>
          <a:p>
            <a:pPr algn="ctr">
              <a:defRPr/>
            </a:pPr>
            <a:endParaRPr lang="en-US" sz="5400" b="1" spc="50" dirty="0">
              <a:ln w="13500">
                <a:solidFill>
                  <a:srgbClr val="7FD13B">
                    <a:shade val="2500"/>
                    <a:alpha val="6500"/>
                  </a:srgbClr>
                </a:solidFill>
                <a:prstDash val="solid"/>
              </a:ln>
              <a:solidFill>
                <a:srgbClr val="7FD13B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37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Assessment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of measurement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accuracy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smtClean="0"/>
              <a:t>Compared 1242 mean measures with published astrometry from </a:t>
            </a:r>
            <a:r>
              <a:rPr lang="en-GB" sz="2400" dirty="0" err="1" smtClean="0"/>
              <a:t>Hipparcos</a:t>
            </a:r>
            <a:r>
              <a:rPr lang="en-GB" sz="2400" dirty="0" smtClean="0"/>
              <a:t> and speckle</a:t>
            </a:r>
          </a:p>
          <a:p>
            <a:r>
              <a:rPr lang="en-GB" sz="2400" dirty="0" smtClean="0"/>
              <a:t>No corrections made for orbital motion –choose  similar epochs</a:t>
            </a:r>
          </a:p>
          <a:p>
            <a:r>
              <a:rPr lang="en-GB" sz="2400" dirty="0" err="1" smtClean="0"/>
              <a:t>Hipparcos</a:t>
            </a:r>
            <a:r>
              <a:rPr lang="en-GB" sz="2400" dirty="0" smtClean="0"/>
              <a:t> and Tycho catalogues (&gt;10”)</a:t>
            </a:r>
          </a:p>
          <a:p>
            <a:r>
              <a:rPr lang="en-GB" sz="2400" dirty="0" smtClean="0"/>
              <a:t>USNO speckle : 67-cm</a:t>
            </a:r>
          </a:p>
          <a:p>
            <a:r>
              <a:rPr lang="en-GB" sz="2400" dirty="0" smtClean="0"/>
              <a:t>Mason &amp; </a:t>
            </a:r>
            <a:r>
              <a:rPr lang="en-GB" sz="2400" dirty="0" err="1" smtClean="0"/>
              <a:t>Hartkopf</a:t>
            </a:r>
            <a:r>
              <a:rPr lang="en-GB" sz="2400" dirty="0" smtClean="0"/>
              <a:t> : 4-metre KP and CT</a:t>
            </a:r>
          </a:p>
          <a:p>
            <a:r>
              <a:rPr lang="en-GB" sz="2400" dirty="0" err="1" smtClean="0"/>
              <a:t>Tokovinin</a:t>
            </a:r>
            <a:r>
              <a:rPr lang="en-GB" sz="2400" dirty="0" smtClean="0"/>
              <a:t>:  4.2-metre SOAR</a:t>
            </a:r>
          </a:p>
          <a:p>
            <a:r>
              <a:rPr lang="en-GB" sz="2400" dirty="0" err="1" smtClean="0"/>
              <a:t>Horch</a:t>
            </a:r>
            <a:r>
              <a:rPr lang="en-GB" sz="2400" dirty="0"/>
              <a:t>:</a:t>
            </a:r>
            <a:r>
              <a:rPr lang="en-GB" sz="2400" dirty="0" smtClean="0"/>
              <a:t> 3.5-metre WIYN</a:t>
            </a:r>
          </a:p>
          <a:p>
            <a:r>
              <a:rPr lang="en-GB" sz="2400" dirty="0" err="1" smtClean="0"/>
              <a:t>Scardia</a:t>
            </a:r>
            <a:r>
              <a:rPr lang="en-GB" sz="2400" dirty="0" smtClean="0"/>
              <a:t> and </a:t>
            </a:r>
            <a:r>
              <a:rPr lang="en-GB" sz="2400" dirty="0" err="1" smtClean="0"/>
              <a:t>Prieur</a:t>
            </a:r>
            <a:r>
              <a:rPr lang="en-GB" sz="2400" dirty="0"/>
              <a:t>:</a:t>
            </a:r>
            <a:r>
              <a:rPr lang="en-GB" sz="2400" dirty="0" smtClean="0"/>
              <a:t> 1-metre and PISCO camera</a:t>
            </a:r>
          </a:p>
          <a:p>
            <a:r>
              <a:rPr lang="en-GB" sz="2400" dirty="0" err="1" smtClean="0"/>
              <a:t>Losse</a:t>
            </a:r>
            <a:r>
              <a:rPr lang="en-GB" sz="2400" dirty="0" smtClean="0"/>
              <a:t> – 40-cm </a:t>
            </a:r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010pa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14584" r="4730" b="6111"/>
          <a:stretch/>
        </p:blipFill>
        <p:spPr>
          <a:xfrm>
            <a:off x="1473478" y="180782"/>
            <a:ext cx="5904656" cy="60530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351559" y="1620390"/>
            <a:ext cx="11448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002060"/>
                </a:solidFill>
              </a:rPr>
              <a:t>N = 832</a:t>
            </a:r>
            <a:endParaRPr lang="en-US" sz="2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5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819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F898F6-63AC-C948-A046-ADADF9A9A115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8195" name="Picture 4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7" y="332656"/>
            <a:ext cx="6842125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010sep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15566" r="9252" b="10772"/>
          <a:stretch/>
        </p:blipFill>
        <p:spPr>
          <a:xfrm>
            <a:off x="1514669" y="188640"/>
            <a:ext cx="6051273" cy="610644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004048" y="1412776"/>
            <a:ext cx="11448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002060"/>
                </a:solidFill>
              </a:rPr>
              <a:t>N = 832</a:t>
            </a:r>
            <a:endParaRPr lang="en-US" sz="2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10150pa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16806" r="5196" b="2778"/>
          <a:stretch/>
        </p:blipFill>
        <p:spPr>
          <a:xfrm>
            <a:off x="1619672" y="188640"/>
            <a:ext cx="5741027" cy="61103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932040" y="1484784"/>
            <a:ext cx="11448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002060"/>
                </a:solidFill>
              </a:rPr>
              <a:t>N = 410</a:t>
            </a:r>
            <a:endParaRPr lang="en-US" sz="2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27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4" y="3362315"/>
            <a:ext cx="47632" cy="13336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7" y="3395658"/>
            <a:ext cx="38105" cy="66684"/>
          </a:xfrm>
          <a:prstGeom prst="rect">
            <a:avLst/>
          </a:prstGeom>
        </p:spPr>
      </p:pic>
      <p:pic>
        <p:nvPicPr>
          <p:cNvPr id="4" name="Picture 3" descr="plot10150sep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10604" r="21578" b="1946"/>
          <a:stretch/>
        </p:blipFill>
        <p:spPr>
          <a:xfrm>
            <a:off x="1385842" y="332656"/>
            <a:ext cx="6301804" cy="573830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220072" y="1052736"/>
            <a:ext cx="11448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002060"/>
                </a:solidFill>
              </a:rPr>
              <a:t>N = 410</a:t>
            </a:r>
            <a:endParaRPr lang="en-US" sz="2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5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Samples of binary systems followed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Means taken annually: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STF1110, 1196, 1523, 1536, 1670, 1888, 1909, 1937, 2055, </a:t>
            </a:r>
          </a:p>
          <a:p>
            <a:pPr marL="0" indent="0">
              <a:buNone/>
            </a:pPr>
            <a:r>
              <a:rPr lang="en-GB" sz="2400" dirty="0" smtClean="0"/>
              <a:t>      2084, 2130, 2272, 2758, SHJ345, STF2909, 3050</a:t>
            </a:r>
          </a:p>
          <a:p>
            <a:r>
              <a:rPr lang="en-GB" dirty="0" smtClean="0"/>
              <a:t>Every 2 – 3 years</a:t>
            </a:r>
          </a:p>
          <a:p>
            <a:pPr marL="0" indent="0">
              <a:buNone/>
            </a:pPr>
            <a:r>
              <a:rPr lang="en-GB" sz="2400" dirty="0" smtClean="0"/>
              <a:t>      STF73, 202, STT98, STF1037, 1273, 1356, 1865, 1938, 2032, 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2052, 2382, 2383, 2579, STT 413, STF2737, 2822, 3062</a:t>
            </a:r>
          </a:p>
          <a:p>
            <a:r>
              <a:rPr lang="en-GB" dirty="0" smtClean="0"/>
              <a:t>Every 4 to 5 years</a:t>
            </a:r>
          </a:p>
          <a:p>
            <a:pPr marL="0" indent="0">
              <a:buNone/>
            </a:pPr>
            <a:r>
              <a:rPr lang="en-GB" sz="2400" dirty="0" smtClean="0"/>
              <a:t>      STF 60, 208, 554, 728, STT 545, STF1338, 2262, STT 358, </a:t>
            </a:r>
          </a:p>
          <a:p>
            <a:pPr marL="0" indent="0">
              <a:buNone/>
            </a:pPr>
            <a:r>
              <a:rPr lang="en-GB" sz="2400"/>
              <a:t> </a:t>
            </a:r>
            <a:r>
              <a:rPr lang="en-GB" sz="2400" smtClean="0"/>
              <a:t>     STF2944</a:t>
            </a:r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199" y="-165856"/>
            <a:ext cx="8229600" cy="1143000"/>
          </a:xfrm>
        </p:spPr>
        <p:txBody>
          <a:bodyPr/>
          <a:lstStyle/>
          <a:p>
            <a:r>
              <a:rPr lang="en-US" dirty="0" smtClean="0"/>
              <a:t>Xi </a:t>
            </a:r>
            <a:r>
              <a:rPr lang="en-US" dirty="0" err="1" smtClean="0"/>
              <a:t>UMa</a:t>
            </a:r>
            <a:r>
              <a:rPr lang="en-US" dirty="0" smtClean="0"/>
              <a:t> P = 59.8 years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30" y="960714"/>
            <a:ext cx="5170539" cy="53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5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2957"/>
            <a:ext cx="8229600" cy="1143000"/>
          </a:xfrm>
        </p:spPr>
        <p:txBody>
          <a:bodyPr/>
          <a:lstStyle/>
          <a:p>
            <a:r>
              <a:rPr lang="en-US" dirty="0" smtClean="0"/>
              <a:t>70 </a:t>
            </a:r>
            <a:r>
              <a:rPr lang="en-US" dirty="0" err="1" smtClean="0"/>
              <a:t>Ophiuchi</a:t>
            </a:r>
            <a:r>
              <a:rPr lang="en-US" dirty="0" smtClean="0"/>
              <a:t> P = 88.3 years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6492875"/>
            <a:ext cx="2133600" cy="365125"/>
          </a:xfrm>
        </p:spPr>
        <p:txBody>
          <a:bodyPr/>
          <a:lstStyle/>
          <a:p>
            <a:fld id="{45DC6858-2081-4BDE-97BA-E4A2ED9ED95F}" type="slidenum">
              <a:rPr lang="en-GB" smtClean="0"/>
              <a:t>45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64" y="1362280"/>
            <a:ext cx="4774272" cy="49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1869"/>
            <a:ext cx="8229600" cy="1143000"/>
          </a:xfrm>
        </p:spPr>
        <p:txBody>
          <a:bodyPr/>
          <a:lstStyle/>
          <a:p>
            <a:r>
              <a:rPr lang="en-US" dirty="0" smtClean="0"/>
              <a:t>Zeta </a:t>
            </a:r>
            <a:r>
              <a:rPr lang="en-US" dirty="0" err="1" smtClean="0"/>
              <a:t>Herculis</a:t>
            </a:r>
            <a:r>
              <a:rPr lang="en-US" dirty="0" smtClean="0"/>
              <a:t> P = 34 years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81" y="1363052"/>
            <a:ext cx="4867838" cy="49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4074" y="95793"/>
            <a:ext cx="8229600" cy="1143000"/>
          </a:xfrm>
        </p:spPr>
        <p:txBody>
          <a:bodyPr/>
          <a:lstStyle/>
          <a:p>
            <a:r>
              <a:rPr lang="en-US" smtClean="0"/>
              <a:t>Castor P = 466 years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0074" y="6478242"/>
            <a:ext cx="2133600" cy="365125"/>
          </a:xfrm>
        </p:spPr>
        <p:txBody>
          <a:bodyPr/>
          <a:lstStyle/>
          <a:p>
            <a:fld id="{45DC6858-2081-4BDE-97BA-E4A2ED9ED95F}" type="slidenum">
              <a:rPr lang="en-GB" smtClean="0"/>
              <a:t>47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224189"/>
            <a:ext cx="4968552" cy="51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</a:t>
            </a:r>
            <a:r>
              <a:rPr lang="en-US" dirty="0" err="1" smtClean="0"/>
              <a:t>Vir</a:t>
            </a:r>
            <a:r>
              <a:rPr lang="en-US" dirty="0" smtClean="0"/>
              <a:t> P =169.104 years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396746"/>
            <a:ext cx="4838700" cy="49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96752"/>
            <a:ext cx="8715266" cy="5400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-2138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Gamma </a:t>
            </a:r>
            <a:r>
              <a:rPr lang="en-GB" sz="2400" dirty="0" err="1" smtClean="0"/>
              <a:t>Virginis</a:t>
            </a:r>
            <a:r>
              <a:rPr lang="en-GB" sz="2400" dirty="0" smtClean="0"/>
              <a:t> imaged in 2005 by Damian Peach</a:t>
            </a:r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Optical pairs and binary stars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8263" indent="0" eaLnBrk="1" hangingPunct="1">
              <a:buFont typeface="Wingdings" charset="2"/>
              <a:buNone/>
            </a:pPr>
            <a:r>
              <a:rPr lang="en-GB" altLang="en-US" sz="2400">
                <a:latin typeface="Corbel" charset="0"/>
              </a:rPr>
              <a:t>Optical pairs – a chance alignment</a:t>
            </a:r>
          </a:p>
          <a:p>
            <a:pPr marL="68263" indent="0" eaLnBrk="1" hangingPunct="1">
              <a:buFont typeface="Wingdings" charset="2"/>
              <a:buNone/>
            </a:pPr>
            <a:r>
              <a:rPr lang="en-GB" altLang="en-US" sz="2400">
                <a:latin typeface="Corbel" charset="0"/>
              </a:rPr>
              <a:t>Examples delta Herculis</a:t>
            </a:r>
          </a:p>
        </p:txBody>
      </p:sp>
      <p:pic>
        <p:nvPicPr>
          <p:cNvPr id="9219" name="Picture 4" descr="delt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68638"/>
            <a:ext cx="5929313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5090" y="2231"/>
            <a:ext cx="8229600" cy="1143000"/>
          </a:xfrm>
        </p:spPr>
        <p:txBody>
          <a:bodyPr/>
          <a:lstStyle/>
          <a:p>
            <a:r>
              <a:rPr lang="en-US" dirty="0" smtClean="0"/>
              <a:t>53 </a:t>
            </a:r>
            <a:r>
              <a:rPr lang="en-US" dirty="0" err="1" smtClean="0"/>
              <a:t>Aqr</a:t>
            </a:r>
            <a:r>
              <a:rPr lang="en-US" dirty="0" smtClean="0"/>
              <a:t> P = 3500 years (?)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501952" cy="50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31"/>
            <a:ext cx="8229600" cy="1143000"/>
          </a:xfrm>
        </p:spPr>
        <p:txBody>
          <a:bodyPr/>
          <a:lstStyle/>
          <a:p>
            <a:r>
              <a:rPr lang="en-US" dirty="0" smtClean="0"/>
              <a:t>STF 1196 (</a:t>
            </a:r>
            <a:r>
              <a:rPr lang="en-US" dirty="0" err="1" smtClean="0"/>
              <a:t>zet</a:t>
            </a:r>
            <a:r>
              <a:rPr lang="en-US" dirty="0" smtClean="0"/>
              <a:t> </a:t>
            </a:r>
            <a:r>
              <a:rPr lang="en-US" dirty="0" err="1" smtClean="0"/>
              <a:t>Cnc</a:t>
            </a:r>
            <a:r>
              <a:rPr lang="en-US" dirty="0" smtClean="0"/>
              <a:t> AB) P =59.8 years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40" y="1241805"/>
            <a:ext cx="4966319" cy="510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81746"/>
            <a:ext cx="5454592" cy="54397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192" y="140977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Measures of separation in zeta </a:t>
            </a:r>
            <a:r>
              <a:rPr lang="en-GB" sz="2800" dirty="0" err="1" smtClean="0"/>
              <a:t>CnC</a:t>
            </a:r>
            <a:r>
              <a:rPr lang="en-GB" sz="2800" dirty="0" smtClean="0"/>
              <a:t> AB-C over 20 years showing perturbation due to Cc</a:t>
            </a:r>
            <a:endParaRPr lang="en-GB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13" y="1416382"/>
            <a:ext cx="5264312" cy="52716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4604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Measures of position angle of zeta </a:t>
            </a:r>
            <a:r>
              <a:rPr lang="en-GB" sz="2800" dirty="0" err="1" smtClean="0"/>
              <a:t>Cnc</a:t>
            </a:r>
            <a:r>
              <a:rPr lang="en-GB" sz="2800" dirty="0" smtClean="0"/>
              <a:t> AB-C showing perturbation of AB by Cc</a:t>
            </a:r>
            <a:endParaRPr lang="en-GB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8388424" cy="40954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Zeta </a:t>
            </a:r>
            <a:r>
              <a:rPr lang="en-GB" dirty="0" err="1" smtClean="0"/>
              <a:t>Cancri</a:t>
            </a:r>
            <a:r>
              <a:rPr lang="en-GB" dirty="0" smtClean="0"/>
              <a:t> quadruple system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512763"/>
            <a:ext cx="838835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Publication of observations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0825" y="1700213"/>
            <a:ext cx="8713788" cy="4572000"/>
          </a:xfrm>
        </p:spPr>
        <p:txBody>
          <a:bodyPr/>
          <a:lstStyle/>
          <a:p>
            <a:pPr marL="136525" indent="0" eaLnBrk="1" hangingPunct="1">
              <a:buFont typeface="Wingdings 2" pitchFamily="18" charset="2"/>
              <a:buNone/>
            </a:pPr>
            <a:r>
              <a:rPr lang="en-GB" altLang="en-US" dirty="0" smtClean="0">
                <a:latin typeface="Corbel" pitchFamily="34" charset="0"/>
              </a:rPr>
              <a:t>The measures from the 8-inch programme have been published in the Circulars of the Webb Society Double Star Section Nos 5 to 26 and are freely available on: </a:t>
            </a:r>
          </a:p>
          <a:p>
            <a:pPr marL="136525" indent="0" eaLnBrk="1" hangingPunct="1">
              <a:buFont typeface="Wingdings 2" pitchFamily="18" charset="2"/>
              <a:buNone/>
            </a:pPr>
            <a:endParaRPr lang="en-GB" altLang="en-US" dirty="0" smtClean="0">
              <a:latin typeface="Corbel" pitchFamily="34" charset="0"/>
            </a:endParaRPr>
          </a:p>
          <a:p>
            <a:pPr marL="136525" indent="0" eaLnBrk="1" hangingPunct="1">
              <a:buFont typeface="Wingdings 2" pitchFamily="18" charset="2"/>
              <a:buNone/>
            </a:pPr>
            <a:r>
              <a:rPr lang="en-GB" altLang="en-US" sz="2400" dirty="0" err="1" smtClean="0">
                <a:latin typeface="Corbel" pitchFamily="34" charset="0"/>
              </a:rPr>
              <a:t>www.webbsociety.org</a:t>
            </a:r>
            <a:r>
              <a:rPr lang="en-GB" altLang="en-US" sz="2400" dirty="0" smtClean="0">
                <a:latin typeface="Corbel" pitchFamily="34" charset="0"/>
              </a:rPr>
              <a:t>/double-stars/double-star-section-circulars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55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00113" y="188913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GB" altLang="en-US" sz="4000" dirty="0" smtClean="0">
                <a:solidFill>
                  <a:schemeClr val="tx1">
                    <a:lumMod val="95000"/>
                  </a:schemeClr>
                </a:solidFill>
              </a:rPr>
              <a:t>Amateur</a:t>
            </a:r>
            <a:r>
              <a:rPr lang="en-GB" altLang="en-US" sz="4000" dirty="0" smtClean="0">
                <a:solidFill>
                  <a:schemeClr val="tx1">
                    <a:lumMod val="95000"/>
                  </a:schemeClr>
                </a:solidFill>
                <a:latin typeface="Consolas" pitchFamily="49" charset="0"/>
              </a:rPr>
              <a:t> double star groups</a:t>
            </a:r>
          </a:p>
        </p:txBody>
      </p:sp>
      <p:sp>
        <p:nvSpPr>
          <p:cNvPr id="27653" name="Content Placeholder 3"/>
          <p:cNvSpPr>
            <a:spLocks noGrp="1"/>
          </p:cNvSpPr>
          <p:nvPr>
            <p:ph idx="4294967295"/>
          </p:nvPr>
        </p:nvSpPr>
        <p:spPr>
          <a:xfrm>
            <a:off x="683418" y="1340768"/>
            <a:ext cx="7777163" cy="5761037"/>
          </a:xfrm>
        </p:spPr>
        <p:txBody>
          <a:bodyPr>
            <a:normAutofit/>
          </a:bodyPr>
          <a:lstStyle/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i="1" dirty="0" smtClean="0"/>
              <a:t>Webb Society Double Star Section Circulars </a:t>
            </a:r>
            <a:r>
              <a:rPr lang="en-US" altLang="en-US" sz="2400" dirty="0" smtClean="0"/>
              <a:t>(UK)  - annual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dirty="0" smtClean="0"/>
              <a:t>   Started 1979 – 26 editions – 1650 pages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i="1" dirty="0" smtClean="0"/>
              <a:t>Journal of Double Star Observations </a:t>
            </a:r>
            <a:r>
              <a:rPr lang="en-US" altLang="en-US" sz="2400" dirty="0" smtClean="0"/>
              <a:t>(USA) - quarterly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dirty="0" smtClean="0"/>
              <a:t>   Founded 2005  - 53 editions  - 4250 pages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i="1" dirty="0" smtClean="0"/>
              <a:t>El </a:t>
            </a:r>
            <a:r>
              <a:rPr lang="en-US" altLang="en-US" sz="2400" i="1" dirty="0" err="1" smtClean="0"/>
              <a:t>Observador</a:t>
            </a:r>
            <a:r>
              <a:rPr lang="en-US" altLang="en-US" sz="2400" i="1" dirty="0" smtClean="0"/>
              <a:t> de </a:t>
            </a:r>
            <a:r>
              <a:rPr lang="en-US" altLang="en-US" sz="2400" i="1" dirty="0" err="1" smtClean="0"/>
              <a:t>Estrellas</a:t>
            </a:r>
            <a:r>
              <a:rPr lang="en-US" altLang="en-US" sz="2400" i="1" dirty="0" smtClean="0"/>
              <a:t> </a:t>
            </a:r>
            <a:r>
              <a:rPr lang="en-US" altLang="en-US" sz="2400" i="1" dirty="0" err="1" smtClean="0"/>
              <a:t>Dobles</a:t>
            </a:r>
            <a:r>
              <a:rPr lang="en-US" altLang="en-US" sz="2400" i="1" dirty="0" smtClean="0"/>
              <a:t> </a:t>
            </a:r>
            <a:r>
              <a:rPr lang="en-US" altLang="en-US" sz="2400" dirty="0" smtClean="0"/>
              <a:t>(Spain) - quarterly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dirty="0" smtClean="0"/>
              <a:t>   Founded 2009  - 21 editions  - 1950 pages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i="1" dirty="0" smtClean="0"/>
              <a:t>Il </a:t>
            </a:r>
            <a:r>
              <a:rPr lang="en-US" altLang="en-US" sz="2400" i="1" dirty="0" err="1" smtClean="0"/>
              <a:t>Bolettino</a:t>
            </a:r>
            <a:r>
              <a:rPr lang="en-US" altLang="en-US" sz="2400" i="1" dirty="0" smtClean="0"/>
              <a:t> </a:t>
            </a:r>
            <a:r>
              <a:rPr lang="en-US" altLang="en-US" sz="2400" i="1" dirty="0" err="1" smtClean="0"/>
              <a:t>delle</a:t>
            </a:r>
            <a:r>
              <a:rPr lang="en-US" altLang="en-US" sz="2400" i="1" dirty="0" smtClean="0"/>
              <a:t> </a:t>
            </a:r>
            <a:r>
              <a:rPr lang="en-US" altLang="en-US" sz="2400" i="1" dirty="0" err="1" smtClean="0"/>
              <a:t>Stelle</a:t>
            </a:r>
            <a:r>
              <a:rPr lang="en-US" altLang="en-US" sz="2400" i="1" dirty="0" smtClean="0"/>
              <a:t> </a:t>
            </a:r>
            <a:r>
              <a:rPr lang="en-US" altLang="en-US" sz="2400" i="1" dirty="0" err="1" smtClean="0"/>
              <a:t>Doppie</a:t>
            </a:r>
            <a:r>
              <a:rPr lang="en-US" altLang="en-US" sz="2400" i="1" dirty="0" smtClean="0"/>
              <a:t> </a:t>
            </a:r>
            <a:r>
              <a:rPr lang="en-US" altLang="en-US" sz="2400" dirty="0" smtClean="0"/>
              <a:t>(Italy) </a:t>
            </a:r>
            <a:r>
              <a:rPr lang="en-US" altLang="en-US" sz="2400" smtClean="0"/>
              <a:t>- quarterly</a:t>
            </a:r>
            <a:endParaRPr lang="en-US" altLang="en-US" sz="2400" dirty="0" smtClean="0"/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dirty="0" smtClean="0"/>
              <a:t>   Founded 2012  - 26 editions  -  1165 pages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dirty="0" err="1" smtClean="0"/>
              <a:t>Societe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Astronomique</a:t>
            </a:r>
            <a:r>
              <a:rPr lang="en-US" altLang="en-US" sz="2400" dirty="0" smtClean="0"/>
              <a:t> de France  Double Star Section</a:t>
            </a:r>
          </a:p>
          <a:p>
            <a:pPr marL="136525" indent="0" eaLnBrk="1" hangingPunct="1"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2400" dirty="0" smtClean="0"/>
              <a:t>   Founded 1981 – published in </a:t>
            </a:r>
            <a:r>
              <a:rPr lang="en-US" altLang="en-US" sz="2400" i="1" dirty="0" smtClean="0"/>
              <a:t>Observations y </a:t>
            </a:r>
            <a:r>
              <a:rPr lang="en-US" altLang="en-US" sz="2400" i="1" dirty="0" err="1" smtClean="0"/>
              <a:t>Travaux</a:t>
            </a:r>
            <a:endParaRPr lang="en-US" altLang="en-US" sz="2400" i="1" dirty="0" smtClean="0"/>
          </a:p>
          <a:p>
            <a:pPr marL="136525" indent="0" eaLnBrk="1" hangingPunct="1">
              <a:buClr>
                <a:srgbClr val="F9F9F9"/>
              </a:buClr>
              <a:buFont typeface="Wingdings 2" pitchFamily="18" charset="2"/>
              <a:buChar char=""/>
            </a:pPr>
            <a:endParaRPr lang="en-US" altLang="en-US" sz="2400" dirty="0" smtClean="0">
              <a:latin typeface="Corbe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56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349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197897-A14B-234D-8358-5682ED0FF584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0"/>
            <a:ext cx="7772400" cy="1427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sz="3200" smtClean="0">
                <a:latin typeface="Consolas" pitchFamily="49" charset="0"/>
              </a:rPr>
              <a:t>From the Night Sky – John Larard</a:t>
            </a:r>
          </a:p>
        </p:txBody>
      </p:sp>
      <p:pic>
        <p:nvPicPr>
          <p:cNvPr id="63492" name="Picture 7" descr="ca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70268"/>
            <a:ext cx="4020211" cy="4969098"/>
          </a:xfrm>
        </p:spPr>
      </p:pic>
      <p:pic>
        <p:nvPicPr>
          <p:cNvPr id="63493" name="Picture 8" descr="ca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307" y="1070268"/>
            <a:ext cx="3822133" cy="4973412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451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6568308-E71A-8146-9714-B3C7DE1296D8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sz="3200" smtClean="0">
                <a:latin typeface="Consolas" pitchFamily="49" charset="0"/>
              </a:rPr>
              <a:t>Webb Society Double Star Section</a:t>
            </a:r>
          </a:p>
        </p:txBody>
      </p:sp>
      <p:sp>
        <p:nvSpPr>
          <p:cNvPr id="6451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altLang="en-US" dirty="0">
                <a:latin typeface="Corbel" charset="0"/>
              </a:rPr>
              <a:t>Formed 1968</a:t>
            </a:r>
          </a:p>
          <a:p>
            <a:r>
              <a:rPr lang="en-GB" altLang="en-US" dirty="0">
                <a:latin typeface="Corbel" charset="0"/>
              </a:rPr>
              <a:t>Double Star Handbook published 1975</a:t>
            </a:r>
          </a:p>
          <a:p>
            <a:r>
              <a:rPr lang="en-GB" altLang="en-US" dirty="0">
                <a:latin typeface="Corbel" charset="0"/>
              </a:rPr>
              <a:t>Measurement started 1979</a:t>
            </a:r>
          </a:p>
          <a:p>
            <a:r>
              <a:rPr lang="en-GB" altLang="en-US" dirty="0">
                <a:latin typeface="Corbel" charset="0"/>
              </a:rPr>
              <a:t>Circulars began 1979</a:t>
            </a:r>
          </a:p>
          <a:p>
            <a:r>
              <a:rPr lang="en-GB" altLang="en-US" dirty="0">
                <a:latin typeface="Corbel" charset="0"/>
              </a:rPr>
              <a:t>Current issue No </a:t>
            </a:r>
            <a:r>
              <a:rPr lang="en-GB" altLang="en-US" dirty="0" smtClean="0">
                <a:latin typeface="Corbel" charset="0"/>
              </a:rPr>
              <a:t>26 </a:t>
            </a:r>
            <a:r>
              <a:rPr lang="en-GB" altLang="en-US" dirty="0">
                <a:latin typeface="Corbel" charset="0"/>
              </a:rPr>
              <a:t>(</a:t>
            </a:r>
            <a:r>
              <a:rPr lang="en-GB" altLang="en-US" dirty="0" smtClean="0">
                <a:latin typeface="Corbel" charset="0"/>
              </a:rPr>
              <a:t>2018 </a:t>
            </a:r>
            <a:r>
              <a:rPr lang="en-GB" altLang="en-US" dirty="0">
                <a:latin typeface="Corbel" charset="0"/>
              </a:rPr>
              <a:t>– in prep.)</a:t>
            </a:r>
          </a:p>
          <a:p>
            <a:r>
              <a:rPr lang="en-GB" altLang="en-US" dirty="0">
                <a:latin typeface="Corbel" charset="0"/>
              </a:rPr>
              <a:t>Measures to date: </a:t>
            </a:r>
            <a:r>
              <a:rPr lang="en-GB" altLang="en-US" dirty="0" smtClean="0">
                <a:latin typeface="Corbel" charset="0"/>
              </a:rPr>
              <a:t>51,000</a:t>
            </a:r>
            <a:r>
              <a:rPr lang="en-GB" altLang="en-US" dirty="0">
                <a:latin typeface="Corbel" charset="0"/>
              </a:rPr>
              <a:t>+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pic>
        <p:nvPicPr>
          <p:cNvPr id="65538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8820150" cy="60452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59</a:t>
            </a:fld>
            <a:endParaRPr lang="en-GB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12700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Orbits of Sirius A and B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71600" y="1989138"/>
            <a:ext cx="7772400" cy="4114800"/>
          </a:xfrm>
        </p:spPr>
        <p:txBody>
          <a:bodyPr/>
          <a:lstStyle/>
          <a:p>
            <a:pPr eaLnBrk="1" hangingPunct="1"/>
            <a:endParaRPr lang="en-US" altLang="en-US">
              <a:latin typeface="Corbel" charset="0"/>
            </a:endParaRPr>
          </a:p>
        </p:txBody>
      </p:sp>
      <p:pic>
        <p:nvPicPr>
          <p:cNvPr id="11267" name="Picture 4" descr="fig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13563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0344"/>
            <a:ext cx="8229600" cy="1143000"/>
          </a:xfrm>
        </p:spPr>
        <p:txBody>
          <a:bodyPr/>
          <a:lstStyle/>
          <a:p>
            <a:r>
              <a:rPr lang="en-US" dirty="0" smtClean="0"/>
              <a:t>Cambridge Double </a:t>
            </a:r>
            <a:r>
              <a:rPr lang="en-US" smtClean="0"/>
              <a:t>Star Atlas 2</a:t>
            </a:r>
            <a:endParaRPr lang="en-US"/>
          </a:p>
        </p:txBody>
      </p:sp>
      <p:sp>
        <p:nvSpPr>
          <p:cNvPr id="6758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758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5BC6AFC-9548-104E-98DA-01EAD5F4A7F9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67587" name="Picture 4" descr="cd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016125"/>
            <a:ext cx="6552728" cy="545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861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AF35DB-3632-D64B-AA01-29E13F741AD7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32138" y="188913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sz="3200" smtClean="0">
                <a:latin typeface="Consolas" pitchFamily="49" charset="0"/>
              </a:rPr>
              <a:t>Hartung</a:t>
            </a:r>
          </a:p>
        </p:txBody>
      </p:sp>
      <p:pic>
        <p:nvPicPr>
          <p:cNvPr id="68612" name="Picture 7" descr="hartungc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6628" r="10692" b="8614"/>
          <a:stretch>
            <a:fillRect/>
          </a:stretch>
        </p:blipFill>
        <p:spPr>
          <a:xfrm>
            <a:off x="341313" y="908050"/>
            <a:ext cx="4191000" cy="5616575"/>
          </a:xfrm>
        </p:spPr>
      </p:pic>
      <p:pic>
        <p:nvPicPr>
          <p:cNvPr id="68613" name="Picture 8" descr="hartung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r="5016" b="6644"/>
          <a:stretch>
            <a:fillRect/>
          </a:stretch>
        </p:blipFill>
        <p:spPr>
          <a:xfrm>
            <a:off x="5076825" y="908050"/>
            <a:ext cx="3609975" cy="56165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963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266FF7-0C99-B44A-8CC2-1CAB1F4C9EAA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71550" y="0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sz="2800" smtClean="0">
                <a:latin typeface="Consolas" pitchFamily="49" charset="0"/>
              </a:rPr>
              <a:t>Burnham’s Celestial Handbook (3 vols)</a:t>
            </a:r>
          </a:p>
        </p:txBody>
      </p:sp>
      <p:pic>
        <p:nvPicPr>
          <p:cNvPr id="69636" name="Picture 7" descr="burnhamc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12408" r="18341" b="7573"/>
          <a:stretch>
            <a:fillRect/>
          </a:stretch>
        </p:blipFill>
        <p:spPr>
          <a:xfrm>
            <a:off x="411163" y="836613"/>
            <a:ext cx="4152900" cy="6021387"/>
          </a:xfrm>
        </p:spPr>
      </p:pic>
      <p:pic>
        <p:nvPicPr>
          <p:cNvPr id="69637" name="Picture 8" descr="burnham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9489" r="27806" b="17397"/>
          <a:stretch>
            <a:fillRect/>
          </a:stretch>
        </p:blipFill>
        <p:spPr>
          <a:xfrm>
            <a:off x="4778375" y="836613"/>
            <a:ext cx="3763963" cy="6021387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7065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0B6905-7694-594C-88F9-80DC4A2C572C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24300" y="0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sz="3200" smtClean="0">
                <a:latin typeface="Consolas" pitchFamily="49" charset="0"/>
              </a:rPr>
              <a:t>Haas</a:t>
            </a:r>
          </a:p>
        </p:txBody>
      </p:sp>
      <p:pic>
        <p:nvPicPr>
          <p:cNvPr id="70660" name="Picture 7" descr="haasc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81075"/>
            <a:ext cx="4049713" cy="5364163"/>
          </a:xfrm>
        </p:spPr>
      </p:pic>
      <p:pic>
        <p:nvPicPr>
          <p:cNvPr id="70661" name="Picture 8" descr="haas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8"/>
          <a:stretch>
            <a:fillRect/>
          </a:stretch>
        </p:blipFill>
        <p:spPr>
          <a:xfrm>
            <a:off x="4859338" y="1052513"/>
            <a:ext cx="4106862" cy="52562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7168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8535970-6228-3645-BDB5-8DCC9FBAB5F7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71683" name="Rectangle 6"/>
          <p:cNvSpPr>
            <a:spLocks noGrp="1"/>
          </p:cNvSpPr>
          <p:nvPr>
            <p:ph type="body" sz="half" idx="4294967295"/>
          </p:nvPr>
        </p:nvSpPr>
        <p:spPr>
          <a:xfrm>
            <a:off x="900113" y="1773238"/>
            <a:ext cx="3810000" cy="4572000"/>
          </a:xfrm>
        </p:spPr>
        <p:txBody>
          <a:bodyPr/>
          <a:lstStyle/>
          <a:p>
            <a:endParaRPr lang="en-US" altLang="en-US" sz="2600">
              <a:latin typeface="Corbel" charset="0"/>
            </a:endParaRPr>
          </a:p>
        </p:txBody>
      </p:sp>
      <p:sp>
        <p:nvSpPr>
          <p:cNvPr id="71684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876800" y="1784350"/>
            <a:ext cx="3810000" cy="4572000"/>
          </a:xfrm>
        </p:spPr>
        <p:txBody>
          <a:bodyPr/>
          <a:lstStyle/>
          <a:p>
            <a:endParaRPr lang="en-US" altLang="en-US" sz="2600">
              <a:latin typeface="Corbel" charset="0"/>
            </a:endParaRPr>
          </a:p>
        </p:txBody>
      </p:sp>
      <p:pic>
        <p:nvPicPr>
          <p:cNvPr id="7168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9344" r="30602" b="25598"/>
          <a:stretch>
            <a:fillRect/>
          </a:stretch>
        </p:blipFill>
        <p:spPr>
          <a:xfrm>
            <a:off x="4643438" y="692150"/>
            <a:ext cx="4110037" cy="6165850"/>
          </a:xfrm>
        </p:spPr>
      </p:pic>
      <p:pic>
        <p:nvPicPr>
          <p:cNvPr id="71686" name="Picture 8" descr="web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12144" r="28577" b="19421"/>
          <a:stretch>
            <a:fillRect/>
          </a:stretch>
        </p:blipFill>
        <p:spPr bwMode="auto">
          <a:xfrm>
            <a:off x="323850" y="692150"/>
            <a:ext cx="427831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419475" y="0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GB" altLang="en-US" sz="2800" smtClean="0">
                <a:latin typeface="Consolas" pitchFamily="49" charset="0"/>
              </a:rPr>
              <a:t>Webb</a:t>
            </a:r>
            <a:br>
              <a:rPr lang="en-GB" altLang="en-US" sz="2800" smtClean="0">
                <a:latin typeface="Consolas" pitchFamily="49" charset="0"/>
              </a:rPr>
            </a:br>
            <a:endParaRPr lang="en-GB" altLang="en-US" sz="2800" smtClean="0">
              <a:latin typeface="Consolas" pitchFamily="49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7680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43512A1-E4ED-5A44-9A26-3BA322CAAFB2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5888"/>
            <a:ext cx="6696075" cy="67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7782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F0D130-A3D4-174E-885D-790540129A80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778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5405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USNO 6</a:t>
            </a:r>
            <a:r>
              <a:rPr lang="en-GB" baseline="3000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th</a:t>
            </a:r>
            <a:r>
              <a:rPr lang="en-GB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 orbital catalogue</a:t>
            </a:r>
          </a:p>
        </p:txBody>
      </p:sp>
      <p:graphicFrame>
        <p:nvGraphicFramePr>
          <p:cNvPr id="21595" name="Group 91"/>
          <p:cNvGraphicFramePr>
            <a:graphicFrameLocks noGrp="1"/>
          </p:cNvGraphicFramePr>
          <p:nvPr>
            <p:ph type="tbl" idx="4294967295"/>
          </p:nvPr>
        </p:nvGraphicFramePr>
        <p:xfrm>
          <a:off x="539750" y="1368425"/>
          <a:ext cx="7772400" cy="4221163"/>
        </p:xfrm>
        <a:graphic>
          <a:graphicData uri="http://schemas.openxmlformats.org/drawingml/2006/table">
            <a:tbl>
              <a:tblPr/>
              <a:tblGrid>
                <a:gridCol w="1030287"/>
                <a:gridCol w="2108200"/>
                <a:gridCol w="2447925"/>
                <a:gridCol w="1155700"/>
                <a:gridCol w="1030288"/>
              </a:tblGrid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Grade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Category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Longest period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 (years)     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Pairs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Definitive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  88.38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  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3.6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Good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  257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198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13.8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Reliable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 522.16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292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20.4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Preliminary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18212.2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454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31.7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Indeterminate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32000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    437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30.4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67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7987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0B00B7-7C44-194B-B03F-C51B8D1DFE48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79875" name="Picture 4" descr="observ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260350"/>
            <a:ext cx="55245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charset="0"/>
              </a:rPr>
              <a:t>LYRA</a:t>
            </a:r>
            <a:endParaRPr lang="en-GB" altLang="en-US" sz="11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8192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066C70-59EF-BE42-A3CC-EBB7372B8F51}" type="slidenum">
              <a:rPr lang="en-GB" altLang="x-none" sz="1200">
                <a:solidFill>
                  <a:schemeClr val="tx2"/>
                </a:solidFill>
                <a:latin typeface="Tahoma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en-GB" altLang="x-none" sz="12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81923" name="Picture 4" descr="IMG_5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438" y="-2339975"/>
            <a:ext cx="12261851" cy="919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00338" y="5157788"/>
            <a:ext cx="77724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GB" altLang="en-US" sz="6000" smtClean="0">
                <a:latin typeface="Consolas" pitchFamily="49" charset="0"/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672408" cy="563662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tx1">
                    <a:lumMod val="95000"/>
                  </a:schemeClr>
                </a:solidFill>
              </a:rPr>
              <a:t>Thomas Cooke 1807 - 1868</a:t>
            </a:r>
            <a:endParaRPr lang="en-GB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15034" r="9238"/>
          <a:stretch/>
        </p:blipFill>
        <p:spPr>
          <a:xfrm>
            <a:off x="4139951" y="476672"/>
            <a:ext cx="4882731" cy="54726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908720"/>
            <a:ext cx="3384376" cy="5256584"/>
          </a:xfrm>
        </p:spPr>
        <p:txBody>
          <a:bodyPr>
            <a:normAutofit/>
          </a:bodyPr>
          <a:lstStyle/>
          <a:p>
            <a:endParaRPr lang="en-GB" sz="2000" dirty="0" smtClean="0"/>
          </a:p>
          <a:p>
            <a:r>
              <a:rPr lang="en-GB" sz="2000" dirty="0" smtClean="0"/>
              <a:t>Set up business in York in 1837</a:t>
            </a:r>
          </a:p>
          <a:p>
            <a:endParaRPr lang="en-GB" sz="2000" dirty="0" smtClean="0"/>
          </a:p>
          <a:p>
            <a:r>
              <a:rPr lang="en-GB" sz="2000" dirty="0" smtClean="0"/>
              <a:t>Built a number of refractors up to 15-inch (and exceptionally 25-inch)</a:t>
            </a:r>
          </a:p>
          <a:p>
            <a:endParaRPr lang="en-GB" sz="2000" dirty="0"/>
          </a:p>
          <a:p>
            <a:r>
              <a:rPr lang="en-GB" sz="2000" dirty="0" smtClean="0"/>
              <a:t>Also built turret clocks and a 3 wheeled steam driven car</a:t>
            </a:r>
          </a:p>
          <a:p>
            <a:endParaRPr lang="en-GB" sz="2000" dirty="0"/>
          </a:p>
          <a:p>
            <a:r>
              <a:rPr lang="en-GB" sz="2000" dirty="0" smtClean="0"/>
              <a:t>Asked by Dawes to build an 8-inch in 1863</a:t>
            </a:r>
          </a:p>
          <a:p>
            <a:endParaRPr lang="en-GB" sz="2000" dirty="0"/>
          </a:p>
          <a:p>
            <a:r>
              <a:rPr lang="en-GB" sz="2000" dirty="0" smtClean="0"/>
              <a:t>Delivered the OG personally in Oct 1864</a:t>
            </a:r>
            <a:endParaRPr lang="en-GB" sz="2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</a:t>
            </a:r>
            <a:r>
              <a:rPr lang="en-US" dirty="0" err="1" smtClean="0"/>
              <a:t>Thorrowgood</a:t>
            </a:r>
            <a:r>
              <a:rPr lang="en-US" dirty="0" smtClean="0"/>
              <a:t> telescope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70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6" y="1435488"/>
            <a:ext cx="6275288" cy="4706466"/>
          </a:xfrm>
        </p:spPr>
      </p:pic>
    </p:spTree>
    <p:extLst>
      <p:ext uri="{BB962C8B-B14F-4D97-AF65-F5344CB8AC3E}">
        <p14:creationId xmlns:p14="http://schemas.microsoft.com/office/powerpoint/2010/main" val="5827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Thorrowgood telescope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12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smtClean="0">
                <a:solidFill>
                  <a:schemeClr val="tx2"/>
                </a:solidFill>
                <a:latin typeface="Tahoma" pitchFamily="34" charset="0"/>
              </a:rPr>
              <a:t>LYRA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4294967295"/>
          </p:nvPr>
        </p:nvSpPr>
        <p:spPr>
          <a:xfrm>
            <a:off x="395536" y="1772816"/>
            <a:ext cx="8353425" cy="4525962"/>
          </a:xfrm>
        </p:spPr>
        <p:txBody>
          <a:bodyPr>
            <a:noAutofit/>
          </a:bodyPr>
          <a:lstStyle/>
          <a:p>
            <a:r>
              <a:rPr lang="en-GB" altLang="en-US" sz="3200" dirty="0" smtClean="0"/>
              <a:t>Built York, England in 1864</a:t>
            </a:r>
          </a:p>
          <a:p>
            <a:r>
              <a:rPr lang="en-GB" altLang="en-US" sz="3200" dirty="0" smtClean="0"/>
              <a:t>Aperture: 8-inches (20-cm)</a:t>
            </a:r>
          </a:p>
          <a:p>
            <a:r>
              <a:rPr lang="en-GB" altLang="en-US" sz="3200" dirty="0" smtClean="0"/>
              <a:t>Focal length: 114 inches (2900-cm) = f/14</a:t>
            </a:r>
          </a:p>
          <a:p>
            <a:r>
              <a:rPr lang="en-GB" altLang="en-US" sz="3200" dirty="0" smtClean="0"/>
              <a:t>New objective fitted 1865</a:t>
            </a:r>
          </a:p>
          <a:p>
            <a:r>
              <a:rPr lang="en-GB" altLang="en-US" dirty="0" smtClean="0"/>
              <a:t>Weight-driven clock drive</a:t>
            </a:r>
            <a:endParaRPr lang="en-GB" altLang="en-US" sz="3200" dirty="0" smtClean="0"/>
          </a:p>
          <a:p>
            <a:r>
              <a:rPr lang="en-GB" altLang="en-US" sz="3200" dirty="0" smtClean="0"/>
              <a:t>Little used by Dawes before his death </a:t>
            </a:r>
            <a:r>
              <a:rPr lang="en-GB" altLang="en-US" sz="3200" smtClean="0"/>
              <a:t>(1868)</a:t>
            </a:r>
            <a:endParaRPr lang="en-GB" alt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ooke-8-inch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227013"/>
            <a:ext cx="4516438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LYRA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858-2081-4BDE-97BA-E4A2ED9ED95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113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1774</Words>
  <Application>Microsoft Macintosh PowerPoint</Application>
  <PresentationFormat>On-screen Show (4:3)</PresentationFormat>
  <Paragraphs>399</Paragraphs>
  <Slides>70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Calibri</vt:lpstr>
      <vt:lpstr>Comic Sans MS</vt:lpstr>
      <vt:lpstr>Consolas</vt:lpstr>
      <vt:lpstr>Corbel</vt:lpstr>
      <vt:lpstr>Mangal</vt:lpstr>
      <vt:lpstr>Tahoma</vt:lpstr>
      <vt:lpstr>Wingdings</vt:lpstr>
      <vt:lpstr>Wingdings 2</vt:lpstr>
      <vt:lpstr>Arial</vt:lpstr>
      <vt:lpstr>Office Theme</vt:lpstr>
      <vt:lpstr>PowerPoint Presentation</vt:lpstr>
      <vt:lpstr>Brief resumé of talk</vt:lpstr>
      <vt:lpstr>Binary stars</vt:lpstr>
      <vt:lpstr>PowerPoint Presentation</vt:lpstr>
      <vt:lpstr>Optical pairs and binary stars</vt:lpstr>
      <vt:lpstr>Orbits of Sirius A and B</vt:lpstr>
      <vt:lpstr>Thomas Cooke 1807 - 1868</vt:lpstr>
      <vt:lpstr>Thorrowgood telescope</vt:lpstr>
      <vt:lpstr>PowerPoint Presentation</vt:lpstr>
      <vt:lpstr>William Rutter Dawes (1799-1868)</vt:lpstr>
      <vt:lpstr>W. R. Dawes - 1</vt:lpstr>
      <vt:lpstr>PowerPoint Presentation</vt:lpstr>
      <vt:lpstr>Airy’s Gold Medal address 1855</vt:lpstr>
      <vt:lpstr>W. R. Dawes - 2</vt:lpstr>
      <vt:lpstr>Derivation of the Dawes Limit QJRAS 1867</vt:lpstr>
      <vt:lpstr>Dawes limit</vt:lpstr>
      <vt:lpstr>Rayleigh limit</vt:lpstr>
      <vt:lpstr>Dawes limit (empirical)</vt:lpstr>
      <vt:lpstr>Practical limits of resolution</vt:lpstr>
      <vt:lpstr>Improvement in resolution</vt:lpstr>
      <vt:lpstr>The telescope moves on</vt:lpstr>
      <vt:lpstr>George Hunt FRAS (1823 - 1896)</vt:lpstr>
      <vt:lpstr>William Henry Maw (1838 - 1924)</vt:lpstr>
      <vt:lpstr>PowerPoint Presentation</vt:lpstr>
      <vt:lpstr>Maw’s house Outwood, Surrey</vt:lpstr>
      <vt:lpstr>PowerPoint Presentation</vt:lpstr>
      <vt:lpstr>PowerPoint Presentation</vt:lpstr>
      <vt:lpstr>William John Thorrowgood (1862 – 1928)</vt:lpstr>
      <vt:lpstr>PowerPoint Presentation</vt:lpstr>
      <vt:lpstr>PowerPoint Presentation</vt:lpstr>
      <vt:lpstr>RETEL micrometer - 1</vt:lpstr>
      <vt:lpstr>RETEL micrometer – 2 Fitted to the 8-inch Cooke refractor at Cambridge. </vt:lpstr>
      <vt:lpstr>Filar micrometer - measurement technique</vt:lpstr>
      <vt:lpstr>Cambridge -1</vt:lpstr>
      <vt:lpstr>Cambridge - 2</vt:lpstr>
      <vt:lpstr>Cambridge - 3</vt:lpstr>
      <vt:lpstr>PowerPoint Presentation</vt:lpstr>
      <vt:lpstr>Assessment of measurement accuracy</vt:lpstr>
      <vt:lpstr>PowerPoint Presentation</vt:lpstr>
      <vt:lpstr>PowerPoint Presentation</vt:lpstr>
      <vt:lpstr>PowerPoint Presentation</vt:lpstr>
      <vt:lpstr>PowerPoint Presentation</vt:lpstr>
      <vt:lpstr>Samples of binary systems followed</vt:lpstr>
      <vt:lpstr>Xi UMa P = 59.8 years</vt:lpstr>
      <vt:lpstr>70 Ophiuchi P = 88.3 years</vt:lpstr>
      <vt:lpstr>Zeta Herculis P = 34 years</vt:lpstr>
      <vt:lpstr>Castor P = 466 years</vt:lpstr>
      <vt:lpstr>Gamma Vir P =169.104 years</vt:lpstr>
      <vt:lpstr>Gamma Virginis imaged in 2005 by Damian Peach</vt:lpstr>
      <vt:lpstr>53 Aqr P = 3500 years (?)</vt:lpstr>
      <vt:lpstr>STF 1196 (zet Cnc AB) P =59.8 years</vt:lpstr>
      <vt:lpstr>Measures of separation in zeta CnC AB-C over 20 years showing perturbation due to Cc</vt:lpstr>
      <vt:lpstr>Measures of position angle of zeta Cnc AB-C showing perturbation of AB by Cc</vt:lpstr>
      <vt:lpstr>Zeta Cancri quadruple system</vt:lpstr>
      <vt:lpstr>Publication of observations</vt:lpstr>
      <vt:lpstr>Amateur double star groups</vt:lpstr>
      <vt:lpstr>From the Night Sky – John Larard</vt:lpstr>
      <vt:lpstr>Webb Society Double Star Section</vt:lpstr>
      <vt:lpstr>PowerPoint Presentation</vt:lpstr>
      <vt:lpstr>Cambridge Double Star Atlas 2</vt:lpstr>
      <vt:lpstr>Hartung</vt:lpstr>
      <vt:lpstr>Burnham’s Celestial Handbook (3 vols)</vt:lpstr>
      <vt:lpstr>Haas</vt:lpstr>
      <vt:lpstr>Webb </vt:lpstr>
      <vt:lpstr>PowerPoint Presentation</vt:lpstr>
      <vt:lpstr>PowerPoint Presentation</vt:lpstr>
      <vt:lpstr>USNO 6th orbital catalogue</vt:lpstr>
      <vt:lpstr>PowerPoint Presentation</vt:lpstr>
      <vt:lpstr>THE END</vt:lpstr>
      <vt:lpstr>Another Thorrowgood telescope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Microsoft Office User</cp:lastModifiedBy>
  <cp:revision>100</cp:revision>
  <dcterms:created xsi:type="dcterms:W3CDTF">2015-08-20T21:03:10Z</dcterms:created>
  <dcterms:modified xsi:type="dcterms:W3CDTF">2018-11-12T22:36:01Z</dcterms:modified>
</cp:coreProperties>
</file>